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D3915FC-DBC6-4269-BB2E-3C3562843F17}">
  <a:tblStyle styleId="{7D3915FC-DBC6-4269-BB2E-3C3562843F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3b6d35d6a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3b6d35d6a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b57aa1569a_1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b57aa1569a_1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3b6d35d6a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3b6d35d6a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46e5327f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46e5327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57aa1569a_1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57aa1569a_1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46e5327f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b46e5327f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57aa1569a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b57aa1569a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57aa1569a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b57aa1569a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b57aa1569a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b57aa1569a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57aa1569a_1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57aa1569a_1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bani@asti.dost.gov.ph" TargetMode="External"/><Relationship Id="rId4" Type="http://schemas.openxmlformats.org/officeDocument/2006/relationships/hyperlink" Target="http://www.phopenix.net/" TargetMode="External"/><Relationship Id="rId5" Type="http://schemas.openxmlformats.org/officeDocument/2006/relationships/image" Target="../media/image8.jpg"/><Relationship Id="rId6" Type="http://schemas.openxmlformats.org/officeDocument/2006/relationships/image" Target="../media/image7.png"/><Relationship Id="rId7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azmanangan@skycable.com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0.png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bani@asti.dost.gov.ph" TargetMode="External"/><Relationship Id="rId4" Type="http://schemas.openxmlformats.org/officeDocument/2006/relationships/hyperlink" Target="http://www.phopenix.net/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8.jpg"/><Relationship Id="rId7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Relationship Id="rId4" Type="http://schemas.openxmlformats.org/officeDocument/2006/relationships/image" Target="../media/image4.jpg"/><Relationship Id="rId5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81125" y="387775"/>
            <a:ext cx="7990500" cy="7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900">
                <a:solidFill>
                  <a:srgbClr val="351C75"/>
                </a:solidFill>
              </a:rPr>
              <a:t>What is </a:t>
            </a:r>
            <a:r>
              <a:rPr lang="en" sz="4900">
                <a:solidFill>
                  <a:srgbClr val="38761D"/>
                </a:solidFill>
              </a:rPr>
              <a:t>Peering Personals</a:t>
            </a:r>
            <a:r>
              <a:rPr lang="en" sz="4900">
                <a:solidFill>
                  <a:srgbClr val="351C75"/>
                </a:solidFill>
              </a:rPr>
              <a:t>?</a:t>
            </a:r>
            <a:endParaRPr sz="4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ctr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400"/>
              <a:buChar char="-"/>
            </a:pPr>
            <a:r>
              <a:rPr lang="en" sz="2400">
                <a:solidFill>
                  <a:srgbClr val="351C75"/>
                </a:solidFill>
              </a:rPr>
              <a:t>Chance for everyone to introduce their networks :)</a:t>
            </a:r>
            <a:endParaRPr sz="2400">
              <a:solidFill>
                <a:srgbClr val="351C7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351C7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The community gets a chance to build a better connected Internet …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351C75"/>
                </a:solidFill>
              </a:rPr>
              <a:t>“One Peering session at a time!”</a:t>
            </a:r>
            <a:endParaRPr b="1" sz="2400">
              <a:solidFill>
                <a:srgbClr val="351C7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7900" y="4423025"/>
            <a:ext cx="1256874" cy="57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" name="Google Shape;187;p22"/>
          <p:cNvGraphicFramePr/>
          <p:nvPr/>
        </p:nvGraphicFramePr>
        <p:xfrm>
          <a:off x="2119725" y="151947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{7D3915FC-DBC6-4269-BB2E-3C3562843F17}</a:tableStyleId>
              </a:tblPr>
              <a:tblGrid>
                <a:gridCol w="2188500"/>
                <a:gridCol w="2507500"/>
              </a:tblGrid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/>
                        <a:t>Data Center</a:t>
                      </a:r>
                      <a:endParaRPr b="1" sz="1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DOST-ASTI</a:t>
                      </a:r>
                      <a:endParaRPr b="1"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Location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Manila</a:t>
                      </a:r>
                      <a:r>
                        <a:rPr lang="en" sz="1300">
                          <a:solidFill>
                            <a:schemeClr val="dk1"/>
                          </a:solidFill>
                        </a:rPr>
                        <a:t>, Philippines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IXP Presence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PhOpenIX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</a:tbl>
          </a:graphicData>
        </a:graphic>
      </p:graphicFrame>
      <p:sp>
        <p:nvSpPr>
          <p:cNvPr id="188" name="Google Shape;188;p22"/>
          <p:cNvSpPr txBox="1"/>
          <p:nvPr/>
        </p:nvSpPr>
        <p:spPr>
          <a:xfrm>
            <a:off x="5117725" y="4242100"/>
            <a:ext cx="1861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Bani Lara 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bani@asti.dost.gov.ph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u="sng">
                <a:solidFill>
                  <a:srgbClr val="1C3F28"/>
                </a:solidFill>
                <a:highlight>
                  <a:srgbClr val="F1F1F1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http://www.phopenix.net</a:t>
            </a:r>
            <a:endParaRPr sz="1300"/>
          </a:p>
        </p:txBody>
      </p:sp>
      <p:pic>
        <p:nvPicPr>
          <p:cNvPr descr="Image result for bani lara" id="189" name="Google Shape;189;p22"/>
          <p:cNvPicPr preferRelativeResize="0"/>
          <p:nvPr/>
        </p:nvPicPr>
        <p:blipFill rotWithShape="1">
          <a:blip r:embed="rId5">
            <a:alphaModFix/>
          </a:blip>
          <a:srcRect b="23088" l="70787" r="2325" t="0"/>
          <a:stretch/>
        </p:blipFill>
        <p:spPr>
          <a:xfrm>
            <a:off x="7124850" y="3550185"/>
            <a:ext cx="1342375" cy="1407715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2"/>
          <p:cNvSpPr txBox="1"/>
          <p:nvPr/>
        </p:nvSpPr>
        <p:spPr>
          <a:xfrm rot="-1304014">
            <a:off x="3325445" y="3144723"/>
            <a:ext cx="2023004" cy="875462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rgbClr val="FF0000"/>
                </a:solidFill>
              </a:rPr>
              <a:t>Sample</a:t>
            </a:r>
            <a:endParaRPr b="1" sz="3700">
              <a:solidFill>
                <a:srgbClr val="FF0000"/>
              </a:solidFill>
            </a:endParaRPr>
          </a:p>
        </p:txBody>
      </p:sp>
      <p:pic>
        <p:nvPicPr>
          <p:cNvPr id="191" name="Google Shape;191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56150" y="172200"/>
            <a:ext cx="1014599" cy="10145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2" name="Google Shape;192;p22"/>
          <p:cNvGrpSpPr/>
          <p:nvPr/>
        </p:nvGrpSpPr>
        <p:grpSpPr>
          <a:xfrm>
            <a:off x="268550" y="9"/>
            <a:ext cx="2809279" cy="1057416"/>
            <a:chOff x="268550" y="9"/>
            <a:chExt cx="2809279" cy="1057416"/>
          </a:xfrm>
        </p:grpSpPr>
        <p:pic>
          <p:nvPicPr>
            <p:cNvPr id="193" name="Google Shape;193;p2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68550" y="181425"/>
              <a:ext cx="2066360" cy="87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94" name="Google Shape;194;p22"/>
            <p:cNvGrpSpPr/>
            <p:nvPr/>
          </p:nvGrpSpPr>
          <p:grpSpPr>
            <a:xfrm rot="756027">
              <a:off x="1801703" y="130886"/>
              <a:ext cx="1245787" cy="415534"/>
              <a:chOff x="7415408" y="551145"/>
              <a:chExt cx="1841257" cy="1021200"/>
            </a:xfrm>
          </p:grpSpPr>
          <p:sp>
            <p:nvSpPr>
              <p:cNvPr id="195" name="Google Shape;195;p22"/>
              <p:cNvSpPr txBox="1"/>
              <p:nvPr/>
            </p:nvSpPr>
            <p:spPr>
              <a:xfrm>
                <a:off x="7490565" y="551145"/>
                <a:ext cx="1766100" cy="102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1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2.0</a:t>
                </a:r>
                <a:endParaRPr b="1" sz="21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22"/>
              <p:cNvSpPr/>
              <p:nvPr/>
            </p:nvSpPr>
            <p:spPr>
              <a:xfrm>
                <a:off x="7415408" y="701472"/>
                <a:ext cx="861900" cy="801600"/>
              </a:xfrm>
              <a:prstGeom prst="rect">
                <a:avLst/>
              </a:prstGeom>
              <a:noFill/>
              <a:ln cap="flat" cmpd="sng" w="12700">
                <a:solidFill>
                  <a:srgbClr val="FF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197" name="Google Shape;197;p22"/>
            <p:cNvCxnSpPr/>
            <p:nvPr/>
          </p:nvCxnSpPr>
          <p:spPr>
            <a:xfrm flipH="1" rot="10800000">
              <a:off x="1703400" y="507450"/>
              <a:ext cx="515700" cy="849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8" name="Google Shape;198;p22"/>
            <p:cNvCxnSpPr/>
            <p:nvPr/>
          </p:nvCxnSpPr>
          <p:spPr>
            <a:xfrm flipH="1" rot="10800000">
              <a:off x="486925" y="859250"/>
              <a:ext cx="197400" cy="546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14"/>
          <p:cNvGrpSpPr/>
          <p:nvPr/>
        </p:nvGrpSpPr>
        <p:grpSpPr>
          <a:xfrm>
            <a:off x="268550" y="9"/>
            <a:ext cx="2809279" cy="1057416"/>
            <a:chOff x="268550" y="9"/>
            <a:chExt cx="2809279" cy="1057416"/>
          </a:xfrm>
        </p:grpSpPr>
        <p:pic>
          <p:nvPicPr>
            <p:cNvPr id="61" name="Google Shape;61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68550" y="181425"/>
              <a:ext cx="2066360" cy="87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2" name="Google Shape;62;p14"/>
            <p:cNvGrpSpPr/>
            <p:nvPr/>
          </p:nvGrpSpPr>
          <p:grpSpPr>
            <a:xfrm rot="756027">
              <a:off x="1801703" y="130886"/>
              <a:ext cx="1245787" cy="415534"/>
              <a:chOff x="7415408" y="551145"/>
              <a:chExt cx="1841257" cy="1021200"/>
            </a:xfrm>
          </p:grpSpPr>
          <p:sp>
            <p:nvSpPr>
              <p:cNvPr id="63" name="Google Shape;63;p14"/>
              <p:cNvSpPr txBox="1"/>
              <p:nvPr/>
            </p:nvSpPr>
            <p:spPr>
              <a:xfrm>
                <a:off x="7490565" y="551145"/>
                <a:ext cx="1766100" cy="102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1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2.0</a:t>
                </a:r>
                <a:endParaRPr b="1" sz="21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14"/>
              <p:cNvSpPr/>
              <p:nvPr/>
            </p:nvSpPr>
            <p:spPr>
              <a:xfrm>
                <a:off x="7415408" y="701472"/>
                <a:ext cx="861900" cy="801600"/>
              </a:xfrm>
              <a:prstGeom prst="rect">
                <a:avLst/>
              </a:prstGeom>
              <a:noFill/>
              <a:ln cap="flat" cmpd="sng" w="12700">
                <a:solidFill>
                  <a:srgbClr val="FF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65" name="Google Shape;65;p14"/>
            <p:cNvCxnSpPr/>
            <p:nvPr/>
          </p:nvCxnSpPr>
          <p:spPr>
            <a:xfrm flipH="1" rot="10800000">
              <a:off x="1703400" y="507450"/>
              <a:ext cx="515700" cy="849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6" name="Google Shape;66;p14"/>
            <p:cNvCxnSpPr/>
            <p:nvPr/>
          </p:nvCxnSpPr>
          <p:spPr>
            <a:xfrm flipH="1" rot="10800000">
              <a:off x="486925" y="859250"/>
              <a:ext cx="197400" cy="546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67" name="Google Shape;67;p14"/>
          <p:cNvSpPr txBox="1"/>
          <p:nvPr/>
        </p:nvSpPr>
        <p:spPr>
          <a:xfrm>
            <a:off x="904875" y="969750"/>
            <a:ext cx="7256700" cy="384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rgbClr val="351C75"/>
                </a:solidFill>
              </a:rPr>
              <a:t>How to prepare your </a:t>
            </a:r>
            <a:endParaRPr sz="37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rgbClr val="351C75"/>
                </a:solidFill>
              </a:rPr>
              <a:t>Peering Personals</a:t>
            </a:r>
            <a:r>
              <a:rPr lang="en" sz="3700">
                <a:solidFill>
                  <a:srgbClr val="351C75"/>
                </a:solidFill>
              </a:rPr>
              <a:t> slide/s :)</a:t>
            </a:r>
            <a:endParaRPr sz="37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1. </a:t>
            </a:r>
            <a:r>
              <a:rPr lang="en" sz="1600">
                <a:solidFill>
                  <a:srgbClr val="351C75"/>
                </a:solidFill>
              </a:rPr>
              <a:t>Select your template/s</a:t>
            </a:r>
            <a:endParaRPr sz="16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2. Fill-up the details (refer to examples)</a:t>
            </a:r>
            <a:endParaRPr sz="16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3. Send to the PhNOG Call For Papers (CFP) link : </a:t>
            </a:r>
            <a:endParaRPr sz="16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     (https://submission.apnic.net/user/login.php?event=131)</a:t>
            </a:r>
            <a:endParaRPr sz="16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4. Wait for confirmation  from the Program Committee (PC) if approved</a:t>
            </a:r>
            <a:endParaRPr sz="16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Notes: </a:t>
            </a:r>
            <a:endParaRPr sz="16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Pls also indicate the email address to be used in accessing  ZOOM </a:t>
            </a:r>
            <a:endParaRPr sz="16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Deadline: July 2, 2021 1700 GMT+8</a:t>
            </a:r>
            <a:endParaRPr sz="1600"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/>
        </p:nvSpPr>
        <p:spPr>
          <a:xfrm>
            <a:off x="3077825" y="739288"/>
            <a:ext cx="35421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rgbClr val="351C75"/>
                </a:solidFill>
              </a:rPr>
              <a:t>&lt;Company&gt;</a:t>
            </a:r>
            <a:endParaRPr sz="3700">
              <a:solidFill>
                <a:srgbClr val="351C75"/>
              </a:solidFill>
            </a:endParaRPr>
          </a:p>
        </p:txBody>
      </p:sp>
      <p:graphicFrame>
        <p:nvGraphicFramePr>
          <p:cNvPr id="73" name="Google Shape;73;p15"/>
          <p:cNvGraphicFramePr/>
          <p:nvPr/>
        </p:nvGraphicFramePr>
        <p:xfrm>
          <a:off x="1006100" y="1412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{7D3915FC-DBC6-4269-BB2E-3C3562843F17}</a:tableStyleId>
              </a:tblPr>
              <a:tblGrid>
                <a:gridCol w="2164575"/>
                <a:gridCol w="5078625"/>
              </a:tblGrid>
              <a:tr h="426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/>
                        <a:t>ASN</a:t>
                      </a:r>
                      <a:endParaRPr b="1" sz="16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&lt;</a:t>
                      </a:r>
                      <a:r>
                        <a:rPr b="1" lang="en"/>
                        <a:t>XXX&gt;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426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</a:rPr>
                        <a:t>Traffic Profile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Content / Eyeballs / Balanced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26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</a:rPr>
                        <a:t>Traffic Volume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&lt;xbps&gt;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26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</a:rPr>
                        <a:t>Peering Policy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Open / Selective / Closed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26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</a:rPr>
                        <a:t>Peering Locations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(IXP/ DC/Location) Indicate especially Asia and Oceana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26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</a:rPr>
                        <a:t>Peeringdb Entry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asxxx.peeringdb.com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26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</a:rPr>
                        <a:t>Contact Information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&lt;name&gt;, email &lt;peering@domain.com&gt;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74" name="Google Shape;74;p15"/>
          <p:cNvSpPr txBox="1"/>
          <p:nvPr/>
        </p:nvSpPr>
        <p:spPr>
          <a:xfrm>
            <a:off x="5928050" y="207813"/>
            <a:ext cx="35421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351C75"/>
                </a:solidFill>
              </a:rPr>
              <a:t>&lt;Company logo&gt;</a:t>
            </a:r>
            <a:endParaRPr sz="2800">
              <a:solidFill>
                <a:srgbClr val="351C75"/>
              </a:solidFill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7198950" y="3408550"/>
            <a:ext cx="1626600" cy="1553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7250550" y="3747400"/>
            <a:ext cx="15234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351C75"/>
                </a:solidFill>
              </a:rPr>
              <a:t>&lt;optional </a:t>
            </a:r>
            <a:endParaRPr sz="2200">
              <a:solidFill>
                <a:srgbClr val="351C7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351C75"/>
                </a:solidFill>
              </a:rPr>
              <a:t>photo&gt;</a:t>
            </a:r>
            <a:endParaRPr sz="2200">
              <a:solidFill>
                <a:srgbClr val="351C75"/>
              </a:solidFill>
            </a:endParaRPr>
          </a:p>
        </p:txBody>
      </p:sp>
      <p:sp>
        <p:nvSpPr>
          <p:cNvPr id="77" name="Google Shape;77;p15"/>
          <p:cNvSpPr txBox="1"/>
          <p:nvPr/>
        </p:nvSpPr>
        <p:spPr>
          <a:xfrm rot="-766">
            <a:off x="5928102" y="1695973"/>
            <a:ext cx="2693400" cy="875400"/>
          </a:xfrm>
          <a:prstGeom prst="rect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FF"/>
                </a:solidFill>
              </a:rPr>
              <a:t>For </a:t>
            </a:r>
            <a:endParaRPr b="1" sz="2400">
              <a:solidFill>
                <a:srgbClr val="0000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FF"/>
                </a:solidFill>
              </a:rPr>
              <a:t>ISP/OTT/CDN</a:t>
            </a:r>
            <a:endParaRPr b="1" sz="2400">
              <a:solidFill>
                <a:srgbClr val="0000FF"/>
              </a:solidFill>
            </a:endParaRPr>
          </a:p>
        </p:txBody>
      </p:sp>
      <p:grpSp>
        <p:nvGrpSpPr>
          <p:cNvPr id="78" name="Google Shape;78;p15"/>
          <p:cNvGrpSpPr/>
          <p:nvPr/>
        </p:nvGrpSpPr>
        <p:grpSpPr>
          <a:xfrm>
            <a:off x="268550" y="9"/>
            <a:ext cx="2809279" cy="1057416"/>
            <a:chOff x="268550" y="9"/>
            <a:chExt cx="2809279" cy="1057416"/>
          </a:xfrm>
        </p:grpSpPr>
        <p:pic>
          <p:nvPicPr>
            <p:cNvPr id="79" name="Google Shape;79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68550" y="181425"/>
              <a:ext cx="2066360" cy="87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80" name="Google Shape;80;p15"/>
            <p:cNvGrpSpPr/>
            <p:nvPr/>
          </p:nvGrpSpPr>
          <p:grpSpPr>
            <a:xfrm rot="756027">
              <a:off x="1801703" y="130886"/>
              <a:ext cx="1245787" cy="415534"/>
              <a:chOff x="7415408" y="551145"/>
              <a:chExt cx="1841257" cy="1021200"/>
            </a:xfrm>
          </p:grpSpPr>
          <p:sp>
            <p:nvSpPr>
              <p:cNvPr id="81" name="Google Shape;81;p15"/>
              <p:cNvSpPr txBox="1"/>
              <p:nvPr/>
            </p:nvSpPr>
            <p:spPr>
              <a:xfrm>
                <a:off x="7490565" y="551145"/>
                <a:ext cx="1766100" cy="102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1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2.0</a:t>
                </a:r>
                <a:endParaRPr b="1" sz="21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15"/>
              <p:cNvSpPr/>
              <p:nvPr/>
            </p:nvSpPr>
            <p:spPr>
              <a:xfrm>
                <a:off x="7415408" y="701472"/>
                <a:ext cx="861900" cy="801600"/>
              </a:xfrm>
              <a:prstGeom prst="rect">
                <a:avLst/>
              </a:prstGeom>
              <a:noFill/>
              <a:ln cap="flat" cmpd="sng" w="12700">
                <a:solidFill>
                  <a:srgbClr val="FF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83" name="Google Shape;83;p15"/>
            <p:cNvCxnSpPr/>
            <p:nvPr/>
          </p:nvCxnSpPr>
          <p:spPr>
            <a:xfrm flipH="1" rot="10800000">
              <a:off x="1703400" y="507450"/>
              <a:ext cx="515700" cy="849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4" name="Google Shape;84;p15"/>
            <p:cNvCxnSpPr/>
            <p:nvPr/>
          </p:nvCxnSpPr>
          <p:spPr>
            <a:xfrm flipH="1" rot="10800000">
              <a:off x="486925" y="859250"/>
              <a:ext cx="197400" cy="546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/>
        </p:nvSpPr>
        <p:spPr>
          <a:xfrm>
            <a:off x="2472450" y="730875"/>
            <a:ext cx="53232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rgbClr val="351C75"/>
                </a:solidFill>
              </a:rPr>
              <a:t>SKY Cable Corporation</a:t>
            </a:r>
            <a:endParaRPr sz="3700">
              <a:solidFill>
                <a:srgbClr val="351C75"/>
              </a:solidFill>
            </a:endParaRPr>
          </a:p>
        </p:txBody>
      </p:sp>
      <p:graphicFrame>
        <p:nvGraphicFramePr>
          <p:cNvPr id="90" name="Google Shape;90;p16"/>
          <p:cNvGraphicFramePr/>
          <p:nvPr/>
        </p:nvGraphicFramePr>
        <p:xfrm>
          <a:off x="1065788" y="1437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{7D3915FC-DBC6-4269-BB2E-3C3562843F17}</a:tableStyleId>
              </a:tblPr>
              <a:tblGrid>
                <a:gridCol w="2209775"/>
                <a:gridCol w="5184700"/>
              </a:tblGrid>
              <a:tr h="472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ASN</a:t>
                      </a:r>
                      <a:endParaRPr b="1" sz="19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4775 </a:t>
                      </a:r>
                      <a:endParaRPr sz="1900"/>
                    </a:p>
                  </a:txBody>
                  <a:tcPr marT="91425" marB="91425" marR="91425" marL="91425"/>
                </a:tc>
              </a:tr>
              <a:tr h="3205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Traffic Profile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Eyeballs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62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Traffic Volume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250Gbps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Peering Policy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Open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609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Peering Locations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PhOpenIX, Equinix, SGIX, HKIX, BBIX Tokyo and HK, AMSIX, Coresite, DE-CIX, LINX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Peeringdb Entry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/>
                        <a:t>as23944.peeringdb.com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609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Contact Information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50">
                          <a:solidFill>
                            <a:schemeClr val="dk1"/>
                          </a:solidFill>
                        </a:rPr>
                        <a:t>Ana Liezel Z. Manangan </a:t>
                      </a:r>
                      <a:r>
                        <a:rPr lang="en" sz="1650" u="sng">
                          <a:solidFill>
                            <a:schemeClr val="hlink"/>
                          </a:solidFill>
                          <a:hlinkClick r:id="rId3"/>
                        </a:rPr>
                        <a:t>azmanangan@skycable.com</a:t>
                      </a:r>
                      <a:r>
                        <a:rPr lang="en" sz="1650">
                          <a:solidFill>
                            <a:schemeClr val="dk1"/>
                          </a:solidFill>
                        </a:rPr>
                        <a:t>, peering@skycable.com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91" name="Google Shape;91;p16"/>
          <p:cNvSpPr txBox="1"/>
          <p:nvPr/>
        </p:nvSpPr>
        <p:spPr>
          <a:xfrm rot="-1304014">
            <a:off x="5007320" y="1730823"/>
            <a:ext cx="2023004" cy="875462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rgbClr val="FF0000"/>
                </a:solidFill>
              </a:rPr>
              <a:t>Sample</a:t>
            </a:r>
            <a:endParaRPr b="1" sz="3700">
              <a:solidFill>
                <a:srgbClr val="FF0000"/>
              </a:solidFill>
            </a:endParaRPr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29447" y="195575"/>
            <a:ext cx="1272558" cy="6656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3" name="Google Shape;93;p16"/>
          <p:cNvGrpSpPr/>
          <p:nvPr/>
        </p:nvGrpSpPr>
        <p:grpSpPr>
          <a:xfrm>
            <a:off x="268550" y="9"/>
            <a:ext cx="2809279" cy="1057416"/>
            <a:chOff x="268550" y="9"/>
            <a:chExt cx="2809279" cy="1057416"/>
          </a:xfrm>
        </p:grpSpPr>
        <p:pic>
          <p:nvPicPr>
            <p:cNvPr id="94" name="Google Shape;94;p1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68550" y="181425"/>
              <a:ext cx="2066360" cy="87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95" name="Google Shape;95;p16"/>
            <p:cNvGrpSpPr/>
            <p:nvPr/>
          </p:nvGrpSpPr>
          <p:grpSpPr>
            <a:xfrm rot="756027">
              <a:off x="1801703" y="130886"/>
              <a:ext cx="1245787" cy="415534"/>
              <a:chOff x="7415408" y="551145"/>
              <a:chExt cx="1841257" cy="1021200"/>
            </a:xfrm>
          </p:grpSpPr>
          <p:sp>
            <p:nvSpPr>
              <p:cNvPr id="96" name="Google Shape;96;p16"/>
              <p:cNvSpPr txBox="1"/>
              <p:nvPr/>
            </p:nvSpPr>
            <p:spPr>
              <a:xfrm>
                <a:off x="7490565" y="551145"/>
                <a:ext cx="1766100" cy="102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1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2.0</a:t>
                </a:r>
                <a:endParaRPr b="1" sz="21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16"/>
              <p:cNvSpPr/>
              <p:nvPr/>
            </p:nvSpPr>
            <p:spPr>
              <a:xfrm>
                <a:off x="7415408" y="701472"/>
                <a:ext cx="861900" cy="801600"/>
              </a:xfrm>
              <a:prstGeom prst="rect">
                <a:avLst/>
              </a:prstGeom>
              <a:noFill/>
              <a:ln cap="flat" cmpd="sng" w="12700">
                <a:solidFill>
                  <a:srgbClr val="FF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98" name="Google Shape;98;p16"/>
            <p:cNvCxnSpPr/>
            <p:nvPr/>
          </p:nvCxnSpPr>
          <p:spPr>
            <a:xfrm flipH="1" rot="10800000">
              <a:off x="1703400" y="507450"/>
              <a:ext cx="515700" cy="849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9" name="Google Shape;99;p16"/>
            <p:cNvCxnSpPr/>
            <p:nvPr/>
          </p:nvCxnSpPr>
          <p:spPr>
            <a:xfrm flipH="1" rot="10800000">
              <a:off x="486925" y="859250"/>
              <a:ext cx="197400" cy="546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/>
        </p:nvSpPr>
        <p:spPr>
          <a:xfrm>
            <a:off x="2991975" y="730863"/>
            <a:ext cx="35421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rgbClr val="351C75"/>
                </a:solidFill>
              </a:rPr>
              <a:t>Globe Telecom</a:t>
            </a:r>
            <a:endParaRPr sz="3700">
              <a:solidFill>
                <a:srgbClr val="351C75"/>
              </a:solidFill>
            </a:endParaRPr>
          </a:p>
        </p:txBody>
      </p:sp>
      <p:graphicFrame>
        <p:nvGraphicFramePr>
          <p:cNvPr id="105" name="Google Shape;105;p17"/>
          <p:cNvGraphicFramePr/>
          <p:nvPr/>
        </p:nvGraphicFramePr>
        <p:xfrm>
          <a:off x="1065788" y="1437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{7D3915FC-DBC6-4269-BB2E-3C3562843F17}</a:tableStyleId>
              </a:tblPr>
              <a:tblGrid>
                <a:gridCol w="2209775"/>
                <a:gridCol w="5184700"/>
              </a:tblGrid>
              <a:tr h="472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ASN</a:t>
                      </a:r>
                      <a:endParaRPr b="1" sz="19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4775 </a:t>
                      </a:r>
                      <a:endParaRPr sz="1900"/>
                    </a:p>
                  </a:txBody>
                  <a:tcPr marT="91425" marB="91425" marR="91425" marL="91425"/>
                </a:tc>
              </a:tr>
              <a:tr h="3205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Traffic Profile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Eyeballs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62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Traffic Volume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3Tbps+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Peering Policy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Open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609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Peering Locations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25 locations : </a:t>
                      </a:r>
                      <a:r>
                        <a:rPr lang="en"/>
                        <a:t>US, Asia(JPN, HKG, SNG, PHL)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 EU (remote Peering)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Peeringdb Entry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/>
                        <a:t>as4775.peeringdb.com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609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Contact Information</a:t>
                      </a:r>
                      <a:endParaRPr sz="12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Achie Atienza, vbatienza@globe.com.ph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   peering@globe.com.ph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6" name="Google Shape;106;p17"/>
          <p:cNvSpPr txBox="1"/>
          <p:nvPr/>
        </p:nvSpPr>
        <p:spPr>
          <a:xfrm>
            <a:off x="7250550" y="3747400"/>
            <a:ext cx="15234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351C75"/>
                </a:solidFill>
              </a:rPr>
              <a:t>&lt;optional </a:t>
            </a:r>
            <a:endParaRPr sz="2200">
              <a:solidFill>
                <a:srgbClr val="351C7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351C75"/>
                </a:solidFill>
              </a:rPr>
              <a:t>photo&gt;</a:t>
            </a:r>
            <a:endParaRPr sz="2200">
              <a:solidFill>
                <a:srgbClr val="351C75"/>
              </a:solidFill>
            </a:endParaRPr>
          </a:p>
        </p:txBody>
      </p:sp>
      <p:pic>
        <p:nvPicPr>
          <p:cNvPr id="107" name="Google Shape;1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6508" y="312700"/>
            <a:ext cx="1626718" cy="59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98886" y="3351433"/>
            <a:ext cx="1626724" cy="1553047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7"/>
          <p:cNvSpPr txBox="1"/>
          <p:nvPr/>
        </p:nvSpPr>
        <p:spPr>
          <a:xfrm rot="-1304014">
            <a:off x="5007320" y="1730823"/>
            <a:ext cx="2023004" cy="875462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rgbClr val="FF0000"/>
                </a:solidFill>
              </a:rPr>
              <a:t>Sample</a:t>
            </a:r>
            <a:endParaRPr b="1" sz="3700">
              <a:solidFill>
                <a:srgbClr val="FF0000"/>
              </a:solidFill>
            </a:endParaRPr>
          </a:p>
        </p:txBody>
      </p:sp>
      <p:grpSp>
        <p:nvGrpSpPr>
          <p:cNvPr id="110" name="Google Shape;110;p17"/>
          <p:cNvGrpSpPr/>
          <p:nvPr/>
        </p:nvGrpSpPr>
        <p:grpSpPr>
          <a:xfrm>
            <a:off x="268550" y="9"/>
            <a:ext cx="2809279" cy="1057416"/>
            <a:chOff x="268550" y="9"/>
            <a:chExt cx="2809279" cy="1057416"/>
          </a:xfrm>
        </p:grpSpPr>
        <p:pic>
          <p:nvPicPr>
            <p:cNvPr id="111" name="Google Shape;111;p1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68550" y="181425"/>
              <a:ext cx="2066360" cy="87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2" name="Google Shape;112;p17"/>
            <p:cNvGrpSpPr/>
            <p:nvPr/>
          </p:nvGrpSpPr>
          <p:grpSpPr>
            <a:xfrm rot="756027">
              <a:off x="1801703" y="130886"/>
              <a:ext cx="1245787" cy="415534"/>
              <a:chOff x="7415408" y="551145"/>
              <a:chExt cx="1841257" cy="1021200"/>
            </a:xfrm>
          </p:grpSpPr>
          <p:sp>
            <p:nvSpPr>
              <p:cNvPr id="113" name="Google Shape;113;p17"/>
              <p:cNvSpPr txBox="1"/>
              <p:nvPr/>
            </p:nvSpPr>
            <p:spPr>
              <a:xfrm>
                <a:off x="7490565" y="551145"/>
                <a:ext cx="1766100" cy="102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1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2.0</a:t>
                </a:r>
                <a:endParaRPr b="1" sz="21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17"/>
              <p:cNvSpPr/>
              <p:nvPr/>
            </p:nvSpPr>
            <p:spPr>
              <a:xfrm>
                <a:off x="7415408" y="701472"/>
                <a:ext cx="861900" cy="801600"/>
              </a:xfrm>
              <a:prstGeom prst="rect">
                <a:avLst/>
              </a:prstGeom>
              <a:noFill/>
              <a:ln cap="flat" cmpd="sng" w="12700">
                <a:solidFill>
                  <a:srgbClr val="FF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115" name="Google Shape;115;p17"/>
            <p:cNvCxnSpPr/>
            <p:nvPr/>
          </p:nvCxnSpPr>
          <p:spPr>
            <a:xfrm flipH="1" rot="10800000">
              <a:off x="1703400" y="507450"/>
              <a:ext cx="515700" cy="849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" name="Google Shape;116;p17"/>
            <p:cNvCxnSpPr/>
            <p:nvPr/>
          </p:nvCxnSpPr>
          <p:spPr>
            <a:xfrm flipH="1" rot="10800000">
              <a:off x="486925" y="859250"/>
              <a:ext cx="197400" cy="546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" name="Google Shape;121;p18"/>
          <p:cNvGraphicFramePr/>
          <p:nvPr/>
        </p:nvGraphicFramePr>
        <p:xfrm>
          <a:off x="474450" y="118472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{7D3915FC-DBC6-4269-BB2E-3C3562843F17}</a:tableStyleId>
              </a:tblPr>
              <a:tblGrid>
                <a:gridCol w="2188500"/>
                <a:gridCol w="2507500"/>
                <a:gridCol w="2603750"/>
              </a:tblGrid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/>
                        <a:t>IXP Name/s</a:t>
                      </a:r>
                      <a:endParaRPr b="1" sz="1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&lt;name1</a:t>
                      </a:r>
                      <a:r>
                        <a:rPr b="1" lang="en" sz="1300"/>
                        <a:t>&gt;</a:t>
                      </a:r>
                      <a:endParaRPr b="1"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chemeClr val="dk1"/>
                          </a:solidFill>
                        </a:rPr>
                        <a:t>&lt;name2&gt;</a:t>
                      </a:r>
                      <a:endParaRPr b="1"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Location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&lt;</a:t>
                      </a:r>
                      <a:r>
                        <a:rPr lang="en" sz="1300">
                          <a:solidFill>
                            <a:schemeClr val="dk1"/>
                          </a:solidFill>
                        </a:rPr>
                        <a:t>City, Country&gt;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&lt;City, Country&gt;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Point of Presence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&lt;</a:t>
                      </a:r>
                      <a:r>
                        <a:rPr lang="en" sz="1300"/>
                        <a:t>Data Center&gt;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&lt;Data Center&gt;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# of connected ASNs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&lt;count&gt;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&lt;count&gt;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Peak Traffic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&lt;</a:t>
                      </a:r>
                      <a:r>
                        <a:rPr lang="en" sz="1300"/>
                        <a:t>xbps&gt;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&lt;</a:t>
                      </a:r>
                      <a:r>
                        <a:rPr lang="en" sz="1300"/>
                        <a:t>xbps&gt;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Route Server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No/Yes &lt;BIRD/OpenBGPD/etc&gt;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No/Yes &lt;BIRD/OpenBGPD/etc&gt;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Peeringdb/IXPdb</a:t>
                      </a:r>
                      <a:endParaRPr b="1"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https://www.peeringdb.com/ix/xx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https://www.peeringdb.com/ix/yy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2" name="Google Shape;122;p18"/>
          <p:cNvSpPr txBox="1"/>
          <p:nvPr/>
        </p:nvSpPr>
        <p:spPr>
          <a:xfrm>
            <a:off x="5928050" y="207813"/>
            <a:ext cx="35421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351C75"/>
                </a:solidFill>
              </a:rPr>
              <a:t>&lt;Company logo&gt;</a:t>
            </a:r>
            <a:endParaRPr sz="2800">
              <a:solidFill>
                <a:srgbClr val="351C75"/>
              </a:solidFill>
            </a:endParaRPr>
          </a:p>
        </p:txBody>
      </p:sp>
      <p:sp>
        <p:nvSpPr>
          <p:cNvPr id="123" name="Google Shape;123;p18"/>
          <p:cNvSpPr/>
          <p:nvPr/>
        </p:nvSpPr>
        <p:spPr>
          <a:xfrm>
            <a:off x="7450825" y="3759650"/>
            <a:ext cx="1479900" cy="1221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8"/>
          <p:cNvSpPr txBox="1"/>
          <p:nvPr/>
        </p:nvSpPr>
        <p:spPr>
          <a:xfrm>
            <a:off x="7355600" y="3989900"/>
            <a:ext cx="15234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optional </a:t>
            </a:r>
            <a:endParaRPr sz="1600">
              <a:solidFill>
                <a:srgbClr val="351C7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photo</a:t>
            </a:r>
            <a:endParaRPr sz="1600">
              <a:solidFill>
                <a:srgbClr val="351C75"/>
              </a:solidFill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5397375" y="4135100"/>
            <a:ext cx="1792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Contact Person/s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Contact information</a:t>
            </a:r>
            <a:endParaRPr sz="1300"/>
          </a:p>
        </p:txBody>
      </p:sp>
      <p:sp>
        <p:nvSpPr>
          <p:cNvPr id="126" name="Google Shape;126;p18"/>
          <p:cNvSpPr txBox="1"/>
          <p:nvPr/>
        </p:nvSpPr>
        <p:spPr>
          <a:xfrm rot="-766">
            <a:off x="3111427" y="207823"/>
            <a:ext cx="2693400" cy="875400"/>
          </a:xfrm>
          <a:prstGeom prst="rect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FF"/>
                </a:solidFill>
              </a:rPr>
              <a:t>For </a:t>
            </a:r>
            <a:endParaRPr b="1" sz="2400">
              <a:solidFill>
                <a:srgbClr val="0000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FF"/>
                </a:solidFill>
              </a:rPr>
              <a:t>IXP</a:t>
            </a:r>
            <a:endParaRPr b="1" sz="2400">
              <a:solidFill>
                <a:srgbClr val="0000FF"/>
              </a:solidFill>
            </a:endParaRPr>
          </a:p>
        </p:txBody>
      </p:sp>
      <p:grpSp>
        <p:nvGrpSpPr>
          <p:cNvPr id="127" name="Google Shape;127;p18"/>
          <p:cNvGrpSpPr/>
          <p:nvPr/>
        </p:nvGrpSpPr>
        <p:grpSpPr>
          <a:xfrm>
            <a:off x="268550" y="9"/>
            <a:ext cx="2809279" cy="1057416"/>
            <a:chOff x="268550" y="9"/>
            <a:chExt cx="2809279" cy="1057416"/>
          </a:xfrm>
        </p:grpSpPr>
        <p:pic>
          <p:nvPicPr>
            <p:cNvPr id="128" name="Google Shape;128;p1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68550" y="181425"/>
              <a:ext cx="2066360" cy="87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9" name="Google Shape;129;p18"/>
            <p:cNvGrpSpPr/>
            <p:nvPr/>
          </p:nvGrpSpPr>
          <p:grpSpPr>
            <a:xfrm rot="756027">
              <a:off x="1801703" y="130886"/>
              <a:ext cx="1245787" cy="415534"/>
              <a:chOff x="7415408" y="551145"/>
              <a:chExt cx="1841257" cy="1021200"/>
            </a:xfrm>
          </p:grpSpPr>
          <p:sp>
            <p:nvSpPr>
              <p:cNvPr id="130" name="Google Shape;130;p18"/>
              <p:cNvSpPr txBox="1"/>
              <p:nvPr/>
            </p:nvSpPr>
            <p:spPr>
              <a:xfrm>
                <a:off x="7490565" y="551145"/>
                <a:ext cx="1766100" cy="102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1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2.0</a:t>
                </a:r>
                <a:endParaRPr b="1" sz="21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18"/>
              <p:cNvSpPr/>
              <p:nvPr/>
            </p:nvSpPr>
            <p:spPr>
              <a:xfrm>
                <a:off x="7415408" y="701472"/>
                <a:ext cx="861900" cy="801600"/>
              </a:xfrm>
              <a:prstGeom prst="rect">
                <a:avLst/>
              </a:prstGeom>
              <a:noFill/>
              <a:ln cap="flat" cmpd="sng" w="12700">
                <a:solidFill>
                  <a:srgbClr val="FF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132" name="Google Shape;132;p18"/>
            <p:cNvCxnSpPr/>
            <p:nvPr/>
          </p:nvCxnSpPr>
          <p:spPr>
            <a:xfrm flipH="1" rot="10800000">
              <a:off x="1703400" y="507450"/>
              <a:ext cx="515700" cy="849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3" name="Google Shape;133;p18"/>
            <p:cNvCxnSpPr/>
            <p:nvPr/>
          </p:nvCxnSpPr>
          <p:spPr>
            <a:xfrm flipH="1" rot="10800000">
              <a:off x="486925" y="859250"/>
              <a:ext cx="197400" cy="546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Google Shape;138;p19"/>
          <p:cNvGraphicFramePr/>
          <p:nvPr/>
        </p:nvGraphicFramePr>
        <p:xfrm>
          <a:off x="1486825" y="11394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{7D3915FC-DBC6-4269-BB2E-3C3562843F17}</a:tableStyleId>
              </a:tblPr>
              <a:tblGrid>
                <a:gridCol w="2188500"/>
                <a:gridCol w="3242300"/>
              </a:tblGrid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/>
                        <a:t>IXP Name/s</a:t>
                      </a:r>
                      <a:endParaRPr b="1" sz="1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PhOpenIX</a:t>
                      </a:r>
                      <a:endParaRPr b="1"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Location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&lt;Manila, Philippines&gt;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Point of Presence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Manila (DOST-ASTI)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# of connected ASNs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60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Peak Traffic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60Gbps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Route Server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Yes 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Peeringdb</a:t>
                      </a:r>
                      <a:endParaRPr b="1"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https://www.peeringdb.com/ix/1561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</a:tbl>
          </a:graphicData>
        </a:graphic>
      </p:graphicFrame>
      <p:sp>
        <p:nvSpPr>
          <p:cNvPr id="139" name="Google Shape;139;p19"/>
          <p:cNvSpPr txBox="1"/>
          <p:nvPr/>
        </p:nvSpPr>
        <p:spPr>
          <a:xfrm>
            <a:off x="5117725" y="4242100"/>
            <a:ext cx="1861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Bani Lara 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bani@asti.dost.gov.ph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u="sng">
                <a:solidFill>
                  <a:srgbClr val="1C3F28"/>
                </a:solidFill>
                <a:highlight>
                  <a:srgbClr val="F1F1F1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http://www.phopenix.net</a:t>
            </a:r>
            <a:endParaRPr sz="1300"/>
          </a:p>
        </p:txBody>
      </p:sp>
      <p:pic>
        <p:nvPicPr>
          <p:cNvPr id="140" name="Google Shape;140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71899" y="312689"/>
            <a:ext cx="2448272" cy="604694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9"/>
          <p:cNvSpPr txBox="1"/>
          <p:nvPr/>
        </p:nvSpPr>
        <p:spPr>
          <a:xfrm rot="-1304014">
            <a:off x="6452370" y="1536348"/>
            <a:ext cx="2023004" cy="875462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rgbClr val="FF0000"/>
                </a:solidFill>
              </a:rPr>
              <a:t>Sample</a:t>
            </a:r>
            <a:endParaRPr b="1" sz="3700">
              <a:solidFill>
                <a:srgbClr val="FF0000"/>
              </a:solidFill>
            </a:endParaRPr>
          </a:p>
        </p:txBody>
      </p:sp>
      <p:pic>
        <p:nvPicPr>
          <p:cNvPr descr="Image result for bani lara" id="142" name="Google Shape;142;p19"/>
          <p:cNvPicPr preferRelativeResize="0"/>
          <p:nvPr/>
        </p:nvPicPr>
        <p:blipFill rotWithShape="1">
          <a:blip r:embed="rId6">
            <a:alphaModFix/>
          </a:blip>
          <a:srcRect b="23088" l="70787" r="2325" t="0"/>
          <a:stretch/>
        </p:blipFill>
        <p:spPr>
          <a:xfrm>
            <a:off x="7124850" y="3550185"/>
            <a:ext cx="1342375" cy="14077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3" name="Google Shape;143;p19"/>
          <p:cNvGrpSpPr/>
          <p:nvPr/>
        </p:nvGrpSpPr>
        <p:grpSpPr>
          <a:xfrm>
            <a:off x="268550" y="9"/>
            <a:ext cx="2809279" cy="1057416"/>
            <a:chOff x="268550" y="9"/>
            <a:chExt cx="2809279" cy="1057416"/>
          </a:xfrm>
        </p:grpSpPr>
        <p:pic>
          <p:nvPicPr>
            <p:cNvPr id="144" name="Google Shape;144;p19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68550" y="181425"/>
              <a:ext cx="2066360" cy="87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45" name="Google Shape;145;p19"/>
            <p:cNvGrpSpPr/>
            <p:nvPr/>
          </p:nvGrpSpPr>
          <p:grpSpPr>
            <a:xfrm rot="756027">
              <a:off x="1801703" y="130886"/>
              <a:ext cx="1245787" cy="415534"/>
              <a:chOff x="7415408" y="551145"/>
              <a:chExt cx="1841257" cy="1021200"/>
            </a:xfrm>
          </p:grpSpPr>
          <p:sp>
            <p:nvSpPr>
              <p:cNvPr id="146" name="Google Shape;146;p19"/>
              <p:cNvSpPr txBox="1"/>
              <p:nvPr/>
            </p:nvSpPr>
            <p:spPr>
              <a:xfrm>
                <a:off x="7490565" y="551145"/>
                <a:ext cx="1766100" cy="102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1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2.0</a:t>
                </a:r>
                <a:endParaRPr b="1" sz="21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19"/>
              <p:cNvSpPr/>
              <p:nvPr/>
            </p:nvSpPr>
            <p:spPr>
              <a:xfrm>
                <a:off x="7415408" y="701472"/>
                <a:ext cx="861900" cy="801600"/>
              </a:xfrm>
              <a:prstGeom prst="rect">
                <a:avLst/>
              </a:prstGeom>
              <a:noFill/>
              <a:ln cap="flat" cmpd="sng" w="12700">
                <a:solidFill>
                  <a:srgbClr val="FF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148" name="Google Shape;148;p19"/>
            <p:cNvCxnSpPr/>
            <p:nvPr/>
          </p:nvCxnSpPr>
          <p:spPr>
            <a:xfrm flipH="1" rot="10800000">
              <a:off x="1703400" y="507450"/>
              <a:ext cx="515700" cy="849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9" name="Google Shape;149;p19"/>
            <p:cNvCxnSpPr/>
            <p:nvPr/>
          </p:nvCxnSpPr>
          <p:spPr>
            <a:xfrm flipH="1" rot="10800000">
              <a:off x="486925" y="859250"/>
              <a:ext cx="197400" cy="546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Google Shape;154;p20"/>
          <p:cNvGraphicFramePr/>
          <p:nvPr/>
        </p:nvGraphicFramePr>
        <p:xfrm>
          <a:off x="454225" y="110852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{7D3915FC-DBC6-4269-BB2E-3C3562843F17}</a:tableStyleId>
              </a:tblPr>
              <a:tblGrid>
                <a:gridCol w="2192375"/>
                <a:gridCol w="2577625"/>
                <a:gridCol w="2662150"/>
              </a:tblGrid>
              <a:tr h="216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/>
                        <a:t>IXP Name/s</a:t>
                      </a:r>
                      <a:endParaRPr b="1" sz="1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JPNAP Tokyo</a:t>
                      </a:r>
                      <a:endParaRPr b="1"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JPNAP Osaka</a:t>
                      </a:r>
                      <a:endParaRPr b="1"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Location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Tokyo, Japan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Osaka, Japan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5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Point of Presence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-144462" lvl="0" marL="182562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•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NTTCom TK1/TK7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144462" lvl="0" marL="182562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•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Equinix TY2/TY4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144462" lvl="0" marL="182562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•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ComSpace 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144462" lvl="0" marL="182562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•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AT Tokyo (CC1)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-144462" lvl="0" marL="182562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•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NTT Dojima #4 (NTT Data)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144462" lvl="0" marL="182562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•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NTT Dojima #3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144462" lvl="0" marL="182562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•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NTT Dojima #1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144462" lvl="0" marL="182562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•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Equinix OS1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# of connected ASNs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170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70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Peak Traffic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1.78T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0.7T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Route Server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Yes (GoBGP/BIRD)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Yes (GoBGP/BIRD)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Peeringdb</a:t>
                      </a:r>
                      <a:endParaRPr b="1"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https://www.peeringdb.com/ix/95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https://www.peeringdb.com/ix/145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5" name="Google Shape;155;p20"/>
          <p:cNvSpPr txBox="1"/>
          <p:nvPr/>
        </p:nvSpPr>
        <p:spPr>
          <a:xfrm>
            <a:off x="6004450" y="4522600"/>
            <a:ext cx="1792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Toyama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info@mfeed.co.jp</a:t>
            </a:r>
            <a:endParaRPr sz="1300"/>
          </a:p>
        </p:txBody>
      </p:sp>
      <p:pic>
        <p:nvPicPr>
          <p:cNvPr descr="\\nas2\share\企画総務部\3_広報\ロゴ類\JPNAPロゴ\JPEG\JPNAP-logo1.jpg" id="156" name="Google Shape;15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32545" y="299176"/>
            <a:ext cx="1222818" cy="6926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1546245_595608973852951_2099588593_n.jpg" id="157" name="Google Shape;15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5225" y="3837975"/>
            <a:ext cx="1313450" cy="122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0"/>
          <p:cNvSpPr txBox="1"/>
          <p:nvPr/>
        </p:nvSpPr>
        <p:spPr>
          <a:xfrm rot="-1304014">
            <a:off x="6094545" y="2539073"/>
            <a:ext cx="2023004" cy="875462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rgbClr val="FF0000"/>
                </a:solidFill>
              </a:rPr>
              <a:t>Sample</a:t>
            </a:r>
            <a:endParaRPr b="1" sz="3700">
              <a:solidFill>
                <a:srgbClr val="FF0000"/>
              </a:solidFill>
            </a:endParaRPr>
          </a:p>
        </p:txBody>
      </p:sp>
      <p:grpSp>
        <p:nvGrpSpPr>
          <p:cNvPr id="159" name="Google Shape;159;p20"/>
          <p:cNvGrpSpPr/>
          <p:nvPr/>
        </p:nvGrpSpPr>
        <p:grpSpPr>
          <a:xfrm>
            <a:off x="268550" y="9"/>
            <a:ext cx="2809279" cy="1057416"/>
            <a:chOff x="268550" y="9"/>
            <a:chExt cx="2809279" cy="1057416"/>
          </a:xfrm>
        </p:grpSpPr>
        <p:pic>
          <p:nvPicPr>
            <p:cNvPr id="160" name="Google Shape;160;p2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68550" y="181425"/>
              <a:ext cx="2066360" cy="87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1" name="Google Shape;161;p20"/>
            <p:cNvGrpSpPr/>
            <p:nvPr/>
          </p:nvGrpSpPr>
          <p:grpSpPr>
            <a:xfrm rot="756027">
              <a:off x="1801703" y="130886"/>
              <a:ext cx="1245787" cy="415534"/>
              <a:chOff x="7415408" y="551145"/>
              <a:chExt cx="1841257" cy="1021200"/>
            </a:xfrm>
          </p:grpSpPr>
          <p:sp>
            <p:nvSpPr>
              <p:cNvPr id="162" name="Google Shape;162;p20"/>
              <p:cNvSpPr txBox="1"/>
              <p:nvPr/>
            </p:nvSpPr>
            <p:spPr>
              <a:xfrm>
                <a:off x="7490565" y="551145"/>
                <a:ext cx="1766100" cy="102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1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2.0</a:t>
                </a:r>
                <a:endParaRPr b="1" sz="21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20"/>
              <p:cNvSpPr/>
              <p:nvPr/>
            </p:nvSpPr>
            <p:spPr>
              <a:xfrm>
                <a:off x="7415408" y="701472"/>
                <a:ext cx="861900" cy="801600"/>
              </a:xfrm>
              <a:prstGeom prst="rect">
                <a:avLst/>
              </a:prstGeom>
              <a:noFill/>
              <a:ln cap="flat" cmpd="sng" w="12700">
                <a:solidFill>
                  <a:srgbClr val="FF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164" name="Google Shape;164;p20"/>
            <p:cNvCxnSpPr/>
            <p:nvPr/>
          </p:nvCxnSpPr>
          <p:spPr>
            <a:xfrm flipH="1" rot="10800000">
              <a:off x="1703400" y="507450"/>
              <a:ext cx="515700" cy="849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5" name="Google Shape;165;p20"/>
            <p:cNvCxnSpPr/>
            <p:nvPr/>
          </p:nvCxnSpPr>
          <p:spPr>
            <a:xfrm flipH="1" rot="10800000">
              <a:off x="486925" y="859250"/>
              <a:ext cx="197400" cy="546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0" name="Google Shape;170;p21"/>
          <p:cNvGraphicFramePr/>
          <p:nvPr/>
        </p:nvGraphicFramePr>
        <p:xfrm>
          <a:off x="454225" y="140517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{7D3915FC-DBC6-4269-BB2E-3C3562843F17}</a:tableStyleId>
              </a:tblPr>
              <a:tblGrid>
                <a:gridCol w="2188500"/>
                <a:gridCol w="2507500"/>
                <a:gridCol w="2603750"/>
              </a:tblGrid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/>
                        <a:t>Data Center</a:t>
                      </a:r>
                      <a:endParaRPr b="1" sz="1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&lt;name1&gt;</a:t>
                      </a:r>
                      <a:endParaRPr b="1"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chemeClr val="dk1"/>
                          </a:solidFill>
                        </a:rPr>
                        <a:t>&lt;name2&gt;</a:t>
                      </a:r>
                      <a:endParaRPr b="1"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Location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&lt;City, Country&gt;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&lt;City, Country&gt;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chemeClr val="dk1"/>
                          </a:solidFill>
                        </a:rPr>
                        <a:t>IXP Presence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&lt;IXPs&gt;</a:t>
                      </a:r>
                      <a:endParaRPr sz="13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&lt;IXPs&gt;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71" name="Google Shape;171;p21"/>
          <p:cNvSpPr txBox="1"/>
          <p:nvPr/>
        </p:nvSpPr>
        <p:spPr>
          <a:xfrm>
            <a:off x="5928050" y="207813"/>
            <a:ext cx="35421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351C75"/>
                </a:solidFill>
              </a:rPr>
              <a:t>&lt;Company logo&gt;</a:t>
            </a:r>
            <a:endParaRPr sz="2800">
              <a:solidFill>
                <a:srgbClr val="351C75"/>
              </a:solidFill>
            </a:endParaRPr>
          </a:p>
        </p:txBody>
      </p:sp>
      <p:sp>
        <p:nvSpPr>
          <p:cNvPr id="172" name="Google Shape;172;p21"/>
          <p:cNvSpPr/>
          <p:nvPr/>
        </p:nvSpPr>
        <p:spPr>
          <a:xfrm>
            <a:off x="7189575" y="3788975"/>
            <a:ext cx="1479900" cy="1221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1"/>
          <p:cNvSpPr txBox="1"/>
          <p:nvPr/>
        </p:nvSpPr>
        <p:spPr>
          <a:xfrm>
            <a:off x="7167825" y="3989900"/>
            <a:ext cx="15234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optional </a:t>
            </a:r>
            <a:endParaRPr sz="1600">
              <a:solidFill>
                <a:srgbClr val="351C7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51C75"/>
                </a:solidFill>
              </a:rPr>
              <a:t>photo</a:t>
            </a:r>
            <a:endParaRPr sz="1600">
              <a:solidFill>
                <a:srgbClr val="351C75"/>
              </a:solidFill>
            </a:endParaRPr>
          </a:p>
        </p:txBody>
      </p:sp>
      <p:sp>
        <p:nvSpPr>
          <p:cNvPr id="174" name="Google Shape;174;p21"/>
          <p:cNvSpPr txBox="1"/>
          <p:nvPr/>
        </p:nvSpPr>
        <p:spPr>
          <a:xfrm>
            <a:off x="5397375" y="4135100"/>
            <a:ext cx="1792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Contact Person/s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Contact information</a:t>
            </a:r>
            <a:endParaRPr sz="1300"/>
          </a:p>
        </p:txBody>
      </p:sp>
      <p:sp>
        <p:nvSpPr>
          <p:cNvPr id="175" name="Google Shape;175;p21"/>
          <p:cNvSpPr txBox="1"/>
          <p:nvPr/>
        </p:nvSpPr>
        <p:spPr>
          <a:xfrm rot="-766">
            <a:off x="3095100" y="373574"/>
            <a:ext cx="2693400" cy="543900"/>
          </a:xfrm>
          <a:prstGeom prst="rect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FF"/>
                </a:solidFill>
              </a:rPr>
              <a:t>For DC</a:t>
            </a:r>
            <a:endParaRPr b="1" sz="2400">
              <a:solidFill>
                <a:srgbClr val="0000FF"/>
              </a:solidFill>
            </a:endParaRPr>
          </a:p>
        </p:txBody>
      </p:sp>
      <p:grpSp>
        <p:nvGrpSpPr>
          <p:cNvPr id="176" name="Google Shape;176;p21"/>
          <p:cNvGrpSpPr/>
          <p:nvPr/>
        </p:nvGrpSpPr>
        <p:grpSpPr>
          <a:xfrm>
            <a:off x="268550" y="9"/>
            <a:ext cx="2809279" cy="1057416"/>
            <a:chOff x="268550" y="9"/>
            <a:chExt cx="2809279" cy="1057416"/>
          </a:xfrm>
        </p:grpSpPr>
        <p:pic>
          <p:nvPicPr>
            <p:cNvPr id="177" name="Google Shape;177;p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68550" y="181425"/>
              <a:ext cx="2066360" cy="87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78" name="Google Shape;178;p21"/>
            <p:cNvGrpSpPr/>
            <p:nvPr/>
          </p:nvGrpSpPr>
          <p:grpSpPr>
            <a:xfrm rot="756027">
              <a:off x="1801703" y="130886"/>
              <a:ext cx="1245787" cy="415534"/>
              <a:chOff x="7415408" y="551145"/>
              <a:chExt cx="1841257" cy="1021200"/>
            </a:xfrm>
          </p:grpSpPr>
          <p:sp>
            <p:nvSpPr>
              <p:cNvPr id="179" name="Google Shape;179;p21"/>
              <p:cNvSpPr txBox="1"/>
              <p:nvPr/>
            </p:nvSpPr>
            <p:spPr>
              <a:xfrm>
                <a:off x="7490565" y="551145"/>
                <a:ext cx="1766100" cy="102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1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2.0</a:t>
                </a:r>
                <a:endParaRPr b="1" sz="21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Google Shape;180;p21"/>
              <p:cNvSpPr/>
              <p:nvPr/>
            </p:nvSpPr>
            <p:spPr>
              <a:xfrm>
                <a:off x="7415408" y="701472"/>
                <a:ext cx="861900" cy="801600"/>
              </a:xfrm>
              <a:prstGeom prst="rect">
                <a:avLst/>
              </a:prstGeom>
              <a:noFill/>
              <a:ln cap="flat" cmpd="sng" w="12700">
                <a:solidFill>
                  <a:srgbClr val="FF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181" name="Google Shape;181;p21"/>
            <p:cNvCxnSpPr/>
            <p:nvPr/>
          </p:nvCxnSpPr>
          <p:spPr>
            <a:xfrm flipH="1" rot="10800000">
              <a:off x="1703400" y="507450"/>
              <a:ext cx="515700" cy="849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2" name="Google Shape;182;p21"/>
            <p:cNvCxnSpPr/>
            <p:nvPr/>
          </p:nvCxnSpPr>
          <p:spPr>
            <a:xfrm flipH="1" rot="10800000">
              <a:off x="486925" y="859250"/>
              <a:ext cx="197400" cy="546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